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A26B-6B1C-4DEB-8D25-146064758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32D1A-21C3-4FC7-B72E-7DF18689C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837CF-8D94-48C1-961A-2BBBC4A7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24CF2-ED7A-49C7-AAF4-E913394A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9004D-1C8E-46B3-9BBC-CCB7266C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2FA7-2315-4051-8F45-83B915E1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FF896-92B7-4E10-BB9A-627E98BD7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3D0D5-1C4B-4A4F-9EA5-DC1BEAD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E5F99-4E47-4234-8F56-9C99E213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FED8E-2F4A-48C4-9BF3-AAF049BA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05E39-2772-4271-8D9B-5B28E9CA0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267B1-6321-4063-B346-42B15CA51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9DC4A-B366-4AC3-837C-3783BA57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68319-A435-488D-8225-6E685DAC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10D3F-3859-49E9-8C50-7639623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8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F499-48B0-4FAE-AB9A-F48AA12C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BF441-4F8C-4F15-9842-AE8D587B8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44B4F-0150-4D04-909C-4AFA2B75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E16BB-829F-44E1-808F-11967E5D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BDAA-5A66-4753-AF3A-F9A32484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2304-9055-419D-B12E-BBD1E71DB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4964A-1336-43E6-8E13-4E8F4F298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6C69D-17F7-4B55-8DCE-7A7A3847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639EE-CC1C-4432-B037-300F0207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D93CE-9296-46E9-8500-ED0CBA74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4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75CC-EB63-46FD-8366-65098937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15B15-4D77-4ED7-9CD0-46AE67FA9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89DA4-388C-4959-BA6D-C89BA6132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25C3F-1EA9-4188-A894-952B1E32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AA9A2-1F6E-411E-81E9-6638B4C8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BEE78-CD8F-49FF-9E3E-E427F028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FD8C-87A3-4E95-8C14-D3D11B15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7077A-1CC5-413D-9055-B8F7F977E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84C4D-889E-4A60-A12C-6C97B2976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4E428-35DF-4FB1-9AE4-7764CBFAD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5BDBC-97DE-4650-A1A8-56FD69FA6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F463F-2B93-4665-8FD9-99F4E006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CD009-DD3A-4953-838F-897CBC63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AD3BE-1E61-40B8-9004-54D461B5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4FEB-A07B-409E-AE50-9ACF4313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B707E-1ABB-4755-A21E-E50313AD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0A601-A841-40DC-8343-B1224071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80BD4-8A31-4EBB-9F8A-D3BE96D7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0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AA56E-A1F0-465D-BD93-6256546B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20484-B12F-46FA-B1F6-EB08DB84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F8EB7-0C51-4D6A-ADCE-291D7F71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25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B520-1F5A-4257-860F-8E5201A8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7551-7FD4-4EA5-82F0-032196BF1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B4CE3-DF22-45DD-9EB5-0827D4F2A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34D51-B83D-438E-A435-0D209ABE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13181-EB54-49D0-BC21-70796AC7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63401-4B93-4BEB-B067-32124A06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1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32CE-DCA3-46D2-BA2D-0C407205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2CB0A-2BC2-49FD-BE27-CB132E1E2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F45D7-E8A7-4DA8-8EF7-F9B71BC7F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79E3F-B032-499F-9A77-AE31E948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4E6B9-515D-4956-8FF8-AE4A63C9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E4314-BCEA-47C7-A774-195A55FF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5F66F-EE8A-4411-A0FD-69D2830B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31351-5DE1-4372-A4D3-C45FA72F6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4D65C-3CC2-42F3-90DA-EE99FC969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8837-57A0-42FC-8359-070A16B776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AD84-C6AE-445F-A3ED-F60AA0039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5922-93EA-4097-8AF8-7446D555F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D22F-41B1-4194-A4A5-C23A4B47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54DF5-2E78-4AC2-B861-B9E0D0DC282D}"/>
              </a:ext>
            </a:extLst>
          </p:cNvPr>
          <p:cNvSpPr txBox="1"/>
          <p:nvPr/>
        </p:nvSpPr>
        <p:spPr>
          <a:xfrm>
            <a:off x="591981" y="1734896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Basic Orbital Mechanics</a:t>
            </a:r>
          </a:p>
          <a:p>
            <a:pPr algn="ctr"/>
            <a:endParaRPr lang="en-US" sz="1200" dirty="0"/>
          </a:p>
          <a:p>
            <a:pPr algn="ctr"/>
            <a:r>
              <a:rPr lang="en-US" sz="4800" dirty="0">
                <a:solidFill>
                  <a:srgbClr val="0070C0"/>
                </a:solidFill>
              </a:rPr>
              <a:t>Practice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B9BF73-CD72-4AFC-8E81-55411ABC9A89}"/>
              </a:ext>
            </a:extLst>
          </p:cNvPr>
          <p:cNvSpPr txBox="1"/>
          <p:nvPr/>
        </p:nvSpPr>
        <p:spPr>
          <a:xfrm>
            <a:off x="1274618" y="4378036"/>
            <a:ext cx="4156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2018 ©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C33798-61AB-4AE1-85DA-D7E828A8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E37-3AA7-4A8A-88A8-91ABDFF32B6D}" type="slidenum">
              <a:rPr lang="en-US" smtClean="0"/>
              <a:t>1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98F642-CE63-459B-A1ED-87075F953F49}"/>
              </a:ext>
            </a:extLst>
          </p:cNvPr>
          <p:cNvGrpSpPr/>
          <p:nvPr/>
        </p:nvGrpSpPr>
        <p:grpSpPr>
          <a:xfrm>
            <a:off x="7100455" y="1480314"/>
            <a:ext cx="4253345" cy="4017817"/>
            <a:chOff x="6497781" y="1420091"/>
            <a:chExt cx="4253345" cy="4017817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A938B076-B594-4D99-B66E-B8C813887F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97781" y="1420091"/>
              <a:ext cx="4253345" cy="4017817"/>
              <a:chOff x="7240" y="10580"/>
              <a:chExt cx="3143" cy="2960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1C58415E-0BDF-4CC4-9CF9-758DAD755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0" y="10580"/>
                <a:ext cx="3080" cy="2960"/>
              </a:xfrm>
              <a:prstGeom prst="ellips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CB693B06-55B8-43E9-840F-2DEB70AA3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0" y="11960"/>
                <a:ext cx="143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E505076-710D-4CFE-B0A2-BA531AFD5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87679" y="2014599"/>
              <a:ext cx="2845841" cy="2828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156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90B9B1-BB1B-4DC4-B1DF-438D33C6B8F2}"/>
              </a:ext>
            </a:extLst>
          </p:cNvPr>
          <p:cNvSpPr txBox="1"/>
          <p:nvPr/>
        </p:nvSpPr>
        <p:spPr>
          <a:xfrm>
            <a:off x="1385083" y="366015"/>
            <a:ext cx="91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Calculate the orbital velocity of a satellite in a 500 mi. high circular Orbit.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DC40A-F619-4F3B-AC20-6168AD929FD2}"/>
              </a:ext>
            </a:extLst>
          </p:cNvPr>
          <p:cNvSpPr txBox="1"/>
          <p:nvPr/>
        </p:nvSpPr>
        <p:spPr>
          <a:xfrm>
            <a:off x="1801085" y="1149922"/>
            <a:ext cx="8257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– convert the altitude to feet: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Orbital Altitude   =    500 mi  *   5,280 ft/mi    =   2,640,000  ft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Next – calculate height above the center of the earth:</a:t>
            </a:r>
          </a:p>
          <a:p>
            <a:endParaRPr lang="en-US" dirty="0"/>
          </a:p>
          <a:p>
            <a:r>
              <a:rPr lang="en-US" dirty="0"/>
              <a:t>	Orbital Radius  =  2,640,000 ft   +   20,900,000 ft   =   23,540,000 ft </a:t>
            </a:r>
          </a:p>
          <a:p>
            <a:endParaRPr lang="en-US" dirty="0"/>
          </a:p>
          <a:p>
            <a:r>
              <a:rPr lang="en-US" dirty="0"/>
              <a:t>Finally – calculate the orbital velocity: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9FE2E0-1DD0-4EF2-84FC-677B54618B7B}"/>
              </a:ext>
            </a:extLst>
          </p:cNvPr>
          <p:cNvGrpSpPr/>
          <p:nvPr/>
        </p:nvGrpSpPr>
        <p:grpSpPr>
          <a:xfrm>
            <a:off x="1849211" y="4134628"/>
            <a:ext cx="8257308" cy="1055520"/>
            <a:chOff x="1849211" y="4134628"/>
            <a:chExt cx="8257308" cy="10555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15098B2-E411-4019-A50F-3D69BAA2C355}"/>
                </a:ext>
              </a:extLst>
            </p:cNvPr>
            <p:cNvSpPr txBox="1"/>
            <p:nvPr/>
          </p:nvSpPr>
          <p:spPr>
            <a:xfrm>
              <a:off x="1849211" y="4174485"/>
              <a:ext cx="82573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			     U		           14.05  x  10</a:t>
              </a:r>
              <a:r>
                <a:rPr lang="en-US" sz="2000" baseline="30000" dirty="0"/>
                <a:t>15</a:t>
              </a:r>
              <a:r>
                <a:rPr lang="en-US" sz="2000" dirty="0"/>
                <a:t>  ft</a:t>
              </a:r>
              <a:r>
                <a:rPr lang="en-US" sz="2000" baseline="30000" dirty="0"/>
                <a:t>3</a:t>
              </a:r>
              <a:r>
                <a:rPr lang="en-US" sz="2000" dirty="0"/>
                <a:t>/sec</a:t>
              </a:r>
              <a:r>
                <a:rPr lang="en-US" sz="2000" baseline="30000" dirty="0"/>
                <a:t>2</a:t>
              </a:r>
            </a:p>
            <a:p>
              <a:r>
                <a:rPr lang="en-US" sz="2000" dirty="0"/>
                <a:t>Velocity</a:t>
              </a:r>
              <a:r>
                <a:rPr lang="en-US" sz="2000" baseline="-25000" dirty="0"/>
                <a:t>Circular</a:t>
              </a:r>
              <a:r>
                <a:rPr lang="en-US" sz="2000" dirty="0"/>
                <a:t>  =                -----------------        =            ---------------------------------</a:t>
              </a:r>
            </a:p>
            <a:p>
              <a:r>
                <a:rPr lang="en-US" sz="2000" dirty="0"/>
                <a:t> 		            Orbit Radius 	                   23,540,000  ft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C9019D2-A43E-4B81-99EC-8F6CC4C1B81D}"/>
                </a:ext>
              </a:extLst>
            </p:cNvPr>
            <p:cNvGrpSpPr/>
            <p:nvPr/>
          </p:nvGrpSpPr>
          <p:grpSpPr>
            <a:xfrm>
              <a:off x="3841169" y="4152846"/>
              <a:ext cx="1918855" cy="1015664"/>
              <a:chOff x="2286000" y="5013126"/>
              <a:chExt cx="2867891" cy="1096728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1DC0CC04-E975-477A-AAEF-7DEF302295C5}"/>
                  </a:ext>
                </a:extLst>
              </p:cNvPr>
              <p:cNvCxnSpPr/>
              <p:nvPr/>
            </p:nvCxnSpPr>
            <p:spPr>
              <a:xfrm>
                <a:off x="2286000" y="5555673"/>
                <a:ext cx="3463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CB3845C1-0E81-4AF3-AA0C-E97CC4CA5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18509" y="5541818"/>
                <a:ext cx="207818" cy="5680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A0195E0-95C2-4A0A-A33D-A1C1805AF8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26327" y="5013126"/>
                <a:ext cx="152400" cy="10967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17F778B-1187-40BD-ABC8-0CCFBA57AB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727" y="5031212"/>
                <a:ext cx="21751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09A2329-5820-4CA5-A48E-1083FA4E9BD9}"/>
                </a:ext>
              </a:extLst>
            </p:cNvPr>
            <p:cNvGrpSpPr/>
            <p:nvPr/>
          </p:nvGrpSpPr>
          <p:grpSpPr>
            <a:xfrm>
              <a:off x="6540869" y="4134628"/>
              <a:ext cx="3039544" cy="1015664"/>
              <a:chOff x="2286000" y="5013126"/>
              <a:chExt cx="4542856" cy="109672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E1FCBD8-2EC7-4BCF-B4FA-622FB80109D3}"/>
                  </a:ext>
                </a:extLst>
              </p:cNvPr>
              <p:cNvCxnSpPr/>
              <p:nvPr/>
            </p:nvCxnSpPr>
            <p:spPr>
              <a:xfrm>
                <a:off x="2286000" y="5555673"/>
                <a:ext cx="3463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C6339B0-6AFA-41AB-B52C-E0B562AC95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18509" y="5541818"/>
                <a:ext cx="207818" cy="5680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DC069E3-2F43-4E94-9DE1-4FBFD1EB4F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26327" y="5013126"/>
                <a:ext cx="152400" cy="10967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5C5E88D-610E-453C-8D72-854F81C65D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8726" y="5016251"/>
                <a:ext cx="385013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A6C83C1-1933-4C33-9344-3D39C98A96A1}"/>
              </a:ext>
            </a:extLst>
          </p:cNvPr>
          <p:cNvSpPr txBox="1"/>
          <p:nvPr/>
        </p:nvSpPr>
        <p:spPr>
          <a:xfrm>
            <a:off x="1845797" y="5532249"/>
            <a:ext cx="451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Velocity</a:t>
            </a:r>
            <a:r>
              <a:rPr lang="en-US" sz="2400" b="1" baseline="-25000" dirty="0">
                <a:solidFill>
                  <a:srgbClr val="FF0000"/>
                </a:solidFill>
              </a:rPr>
              <a:t>Circular</a:t>
            </a:r>
            <a:r>
              <a:rPr lang="en-US" sz="2400" b="1" dirty="0">
                <a:solidFill>
                  <a:srgbClr val="FF0000"/>
                </a:solidFill>
              </a:rPr>
              <a:t>  =   24,431  ft/sec</a:t>
            </a:r>
          </a:p>
        </p:txBody>
      </p:sp>
    </p:spTree>
    <p:extLst>
      <p:ext uri="{BB962C8B-B14F-4D97-AF65-F5344CB8AC3E}">
        <p14:creationId xmlns:p14="http://schemas.microsoft.com/office/powerpoint/2010/main" val="257087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90B9B1-BB1B-4DC4-B1DF-438D33C6B8F2}"/>
              </a:ext>
            </a:extLst>
          </p:cNvPr>
          <p:cNvSpPr txBox="1"/>
          <p:nvPr/>
        </p:nvSpPr>
        <p:spPr>
          <a:xfrm>
            <a:off x="706582" y="332502"/>
            <a:ext cx="10155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Calculate the perigee and apogee velocities for a satellite in an orbit having a perigee of 100 mi and an apogee of 1000 mi.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DA34EA-50F4-44DD-912A-A5F68E51CF4F}"/>
              </a:ext>
            </a:extLst>
          </p:cNvPr>
          <p:cNvSpPr txBox="1"/>
          <p:nvPr/>
        </p:nvSpPr>
        <p:spPr>
          <a:xfrm>
            <a:off x="1385455" y="1385455"/>
            <a:ext cx="957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the spacecraft velocity and perigee and apogee for an elliptical orbit that has an perigee of 100 miles and an apogee of 1,000 miles.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2FF92-2906-48C8-BE84-6776DD59C7DD}"/>
              </a:ext>
            </a:extLst>
          </p:cNvPr>
          <p:cNvSpPr txBox="1"/>
          <p:nvPr/>
        </p:nvSpPr>
        <p:spPr>
          <a:xfrm>
            <a:off x="1385455" y="2466059"/>
            <a:ext cx="9573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First, calculate the apogee and perigee in feet –</a:t>
            </a:r>
          </a:p>
          <a:p>
            <a:endParaRPr lang="en-US" dirty="0"/>
          </a:p>
          <a:p>
            <a:r>
              <a:rPr lang="en-US" dirty="0"/>
              <a:t>	Perigee (ft)   =   100 mi   *   5,280 ft/mi   =   528,000 ft</a:t>
            </a:r>
          </a:p>
          <a:p>
            <a:endParaRPr lang="en-US" dirty="0"/>
          </a:p>
          <a:p>
            <a:r>
              <a:rPr lang="en-US" dirty="0"/>
              <a:t>	Apogee (ft)   =   1,000 mi   *   5,280 ft/mi   =   5,280,000 ft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EF9856-3C2D-4B97-97A5-423D950CD320}"/>
              </a:ext>
            </a:extLst>
          </p:cNvPr>
          <p:cNvSpPr txBox="1"/>
          <p:nvPr/>
        </p:nvSpPr>
        <p:spPr>
          <a:xfrm>
            <a:off x="1385455" y="4396973"/>
            <a:ext cx="9573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calculate the apogee and perigee above the center of the earth –</a:t>
            </a:r>
          </a:p>
          <a:p>
            <a:endParaRPr lang="en-US" dirty="0"/>
          </a:p>
          <a:p>
            <a:r>
              <a:rPr lang="en-US" dirty="0"/>
              <a:t>	Perigee (ft)   =   20,900,000 ft   +   528,000 ft   =   21,428,000 ft   </a:t>
            </a:r>
          </a:p>
          <a:p>
            <a:endParaRPr lang="en-US" dirty="0"/>
          </a:p>
          <a:p>
            <a:r>
              <a:rPr lang="en-US" dirty="0"/>
              <a:t>	Apogee (ft)   =   20,900,000 ft   +   5,280,000 ft   =   26,180,000 ft       </a:t>
            </a:r>
          </a:p>
        </p:txBody>
      </p:sp>
    </p:spTree>
    <p:extLst>
      <p:ext uri="{BB962C8B-B14F-4D97-AF65-F5344CB8AC3E}">
        <p14:creationId xmlns:p14="http://schemas.microsoft.com/office/powerpoint/2010/main" val="90313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193C5E-20E2-43B2-87CF-30EEC65A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E37-3AA7-4A8A-88A8-91ABDFF32B6D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93E94-DA7F-40D8-848E-9953DD89DEA0}"/>
              </a:ext>
            </a:extLst>
          </p:cNvPr>
          <p:cNvSpPr txBox="1"/>
          <p:nvPr/>
        </p:nvSpPr>
        <p:spPr>
          <a:xfrm>
            <a:off x="1385455" y="2003580"/>
            <a:ext cx="9573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calculate the length (</a:t>
            </a:r>
            <a:r>
              <a:rPr lang="en-US" b="1" dirty="0"/>
              <a:t>2a</a:t>
            </a:r>
            <a:r>
              <a:rPr lang="en-US" dirty="0"/>
              <a:t>) of the major axis of the ellipse –</a:t>
            </a:r>
          </a:p>
          <a:p>
            <a:endParaRPr lang="en-US" dirty="0"/>
          </a:p>
          <a:p>
            <a:r>
              <a:rPr lang="en-US" dirty="0"/>
              <a:t>	2a   =   21,428,000 ft   +   26,180,000 ft   =   47,608,000 ft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845BEDC-2C9D-4996-8AEA-B9A958C8C997}"/>
              </a:ext>
            </a:extLst>
          </p:cNvPr>
          <p:cNvGrpSpPr/>
          <p:nvPr/>
        </p:nvGrpSpPr>
        <p:grpSpPr>
          <a:xfrm>
            <a:off x="9192341" y="1249950"/>
            <a:ext cx="1872408" cy="1324788"/>
            <a:chOff x="8610600" y="3060047"/>
            <a:chExt cx="3008331" cy="2334677"/>
          </a:xfrm>
        </p:grpSpPr>
        <p:grpSp>
          <p:nvGrpSpPr>
            <p:cNvPr id="8" name="Group 2">
              <a:extLst>
                <a:ext uri="{FF2B5EF4-FFF2-40B4-BE49-F238E27FC236}">
                  <a16:creationId xmlns:a16="http://schemas.microsoft.com/office/drawing/2014/main" id="{A00E5B84-3396-4584-809D-EB18D6EF61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10600" y="3060047"/>
              <a:ext cx="3008331" cy="2334677"/>
              <a:chOff x="8160" y="11180"/>
              <a:chExt cx="2223" cy="1720"/>
            </a:xfrm>
          </p:grpSpPr>
          <p:sp>
            <p:nvSpPr>
              <p:cNvPr id="11" name="Oval 5">
                <a:extLst>
                  <a:ext uri="{FF2B5EF4-FFF2-40B4-BE49-F238E27FC236}">
                    <a16:creationId xmlns:a16="http://schemas.microsoft.com/office/drawing/2014/main" id="{719D37B8-9F9F-4D06-A9D5-C580F19B8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0" y="11180"/>
                <a:ext cx="2160" cy="172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B57245C-72C4-4AD2-8A5E-3794B1529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0" y="11938"/>
                <a:ext cx="143" cy="14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D69D898-E8EC-4350-B33B-591EDA0BE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0" y="11920"/>
                <a:ext cx="220" cy="220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82F69B0-746A-4A6F-A578-E70D7FA8DA56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V="1">
              <a:off x="8610600" y="4213811"/>
              <a:ext cx="771367" cy="13575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DEEE268-0EF6-44CE-AD57-04735FACF9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67453" y="4185986"/>
              <a:ext cx="2236964" cy="27826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ight Brace 13">
            <a:extLst>
              <a:ext uri="{FF2B5EF4-FFF2-40B4-BE49-F238E27FC236}">
                <a16:creationId xmlns:a16="http://schemas.microsoft.com/office/drawing/2014/main" id="{CB7B2E28-0BE5-4D58-B79A-9474809FDD4A}"/>
              </a:ext>
            </a:extLst>
          </p:cNvPr>
          <p:cNvSpPr/>
          <p:nvPr/>
        </p:nvSpPr>
        <p:spPr>
          <a:xfrm rot="5400000">
            <a:off x="9937674" y="1958981"/>
            <a:ext cx="365124" cy="1768577"/>
          </a:xfrm>
          <a:prstGeom prst="rightBrace">
            <a:avLst>
              <a:gd name="adj1" fmla="val 33525"/>
              <a:gd name="adj2" fmla="val 50505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14719A-6A6C-46F2-A6E8-6286795C86AF}"/>
              </a:ext>
            </a:extLst>
          </p:cNvPr>
          <p:cNvSpPr txBox="1"/>
          <p:nvPr/>
        </p:nvSpPr>
        <p:spPr>
          <a:xfrm>
            <a:off x="9515364" y="3341268"/>
            <a:ext cx="120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17D6C1-D0C1-4BE8-AA4E-63C00CBD4F17}"/>
              </a:ext>
            </a:extLst>
          </p:cNvPr>
          <p:cNvSpPr txBox="1"/>
          <p:nvPr/>
        </p:nvSpPr>
        <p:spPr>
          <a:xfrm>
            <a:off x="1370812" y="3684266"/>
            <a:ext cx="95734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calculate the orbital energy (</a:t>
            </a:r>
            <a:r>
              <a:rPr lang="en-US" b="1" dirty="0"/>
              <a:t>E</a:t>
            </a:r>
            <a:r>
              <a:rPr lang="en-US" dirty="0"/>
              <a:t>) –</a:t>
            </a:r>
          </a:p>
          <a:p>
            <a:endParaRPr lang="en-US" dirty="0"/>
          </a:p>
          <a:p>
            <a:r>
              <a:rPr lang="en-US" dirty="0"/>
              <a:t>		   U	         14.05  x  10</a:t>
            </a:r>
            <a:r>
              <a:rPr lang="en-US" baseline="30000" dirty="0"/>
              <a:t>15</a:t>
            </a:r>
            <a:r>
              <a:rPr lang="en-US" dirty="0"/>
              <a:t>  ft</a:t>
            </a:r>
            <a:r>
              <a:rPr lang="en-US" baseline="30000" dirty="0"/>
              <a:t>3</a:t>
            </a:r>
            <a:r>
              <a:rPr lang="en-US" dirty="0"/>
              <a:t>/sec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	E   =     -   --------   =    -    -------------------------------   =      -   -295,118,467  ft</a:t>
            </a:r>
            <a:r>
              <a:rPr lang="en-US" baseline="30000" dirty="0"/>
              <a:t>2</a:t>
            </a:r>
            <a:r>
              <a:rPr lang="en-US" dirty="0"/>
              <a:t>/sec</a:t>
            </a:r>
            <a:r>
              <a:rPr lang="en-US" baseline="30000" dirty="0"/>
              <a:t>2</a:t>
            </a:r>
          </a:p>
          <a:p>
            <a:r>
              <a:rPr lang="en-US" dirty="0"/>
              <a:t>		  2a	              47,608,000 ft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EDBEDD-2352-4F5A-8515-8FC722A6698F}"/>
              </a:ext>
            </a:extLst>
          </p:cNvPr>
          <p:cNvSpPr txBox="1"/>
          <p:nvPr/>
        </p:nvSpPr>
        <p:spPr>
          <a:xfrm>
            <a:off x="7107382" y="534785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Don’t forget that this is a “negative” number…</a:t>
            </a:r>
          </a:p>
        </p:txBody>
      </p:sp>
    </p:spTree>
    <p:extLst>
      <p:ext uri="{BB962C8B-B14F-4D97-AF65-F5344CB8AC3E}">
        <p14:creationId xmlns:p14="http://schemas.microsoft.com/office/powerpoint/2010/main" val="217806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537E2D-F2E6-438D-8054-B9920BE0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E37-3AA7-4A8A-88A8-91ABDFF32B6D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EAB43-74D3-48D1-9D95-268F3160E0E1}"/>
              </a:ext>
            </a:extLst>
          </p:cNvPr>
          <p:cNvSpPr txBox="1"/>
          <p:nvPr/>
        </p:nvSpPr>
        <p:spPr>
          <a:xfrm>
            <a:off x="319314" y="1522720"/>
            <a:ext cx="11771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			             U		                                                                                  14.05  x  10</a:t>
            </a:r>
            <a:r>
              <a:rPr lang="en-US" sz="2000" baseline="30000" dirty="0"/>
              <a:t>15</a:t>
            </a:r>
            <a:r>
              <a:rPr lang="en-US" sz="2000" dirty="0"/>
              <a:t>  ft</a:t>
            </a:r>
            <a:r>
              <a:rPr lang="en-US" sz="2000" baseline="30000" dirty="0"/>
              <a:t>3</a:t>
            </a:r>
            <a:r>
              <a:rPr lang="en-US" sz="2000" dirty="0"/>
              <a:t>/sec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Vel</a:t>
            </a:r>
            <a:r>
              <a:rPr lang="en-US" sz="2000" baseline="-25000" dirty="0"/>
              <a:t>Perigee</a:t>
            </a:r>
            <a:r>
              <a:rPr lang="en-US" sz="2000" dirty="0"/>
              <a:t>  =            2  *  ( E   +   --------------------   )   =                2  * (- 295,118,467 ft</a:t>
            </a:r>
            <a:r>
              <a:rPr lang="en-US" sz="2000" baseline="30000" dirty="0"/>
              <a:t>2</a:t>
            </a:r>
            <a:r>
              <a:rPr lang="en-US" sz="2000" dirty="0"/>
              <a:t>/sec</a:t>
            </a:r>
            <a:r>
              <a:rPr lang="en-US" sz="2000" baseline="30000" dirty="0"/>
              <a:t>2</a:t>
            </a:r>
            <a:r>
              <a:rPr lang="en-US" sz="2000" dirty="0"/>
              <a:t>   +    --------------------------    )		                   Perigee Radius 						       21,428,000 ft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Vel</a:t>
            </a:r>
            <a:r>
              <a:rPr lang="en-US" sz="2000" b="1" baseline="-25000" dirty="0">
                <a:solidFill>
                  <a:srgbClr val="FF0000"/>
                </a:solidFill>
              </a:rPr>
              <a:t>Perigee</a:t>
            </a:r>
            <a:r>
              <a:rPr lang="en-US" sz="2000" b="1" dirty="0">
                <a:solidFill>
                  <a:srgbClr val="FF0000"/>
                </a:solidFill>
              </a:rPr>
              <a:t>  =    26,854  ft/sec   =    18,309  MPH   </a:t>
            </a:r>
          </a:p>
          <a:p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31EB88-00A4-414D-A235-1A348AB5795B}"/>
              </a:ext>
            </a:extLst>
          </p:cNvPr>
          <p:cNvGrpSpPr/>
          <p:nvPr/>
        </p:nvGrpSpPr>
        <p:grpSpPr>
          <a:xfrm>
            <a:off x="1568303" y="1462261"/>
            <a:ext cx="3710279" cy="1015664"/>
            <a:chOff x="2286000" y="5013126"/>
            <a:chExt cx="5545325" cy="109672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CE8B08-9249-4F04-87B2-1D245181256B}"/>
                </a:ext>
              </a:extLst>
            </p:cNvPr>
            <p:cNvCxnSpPr/>
            <p:nvPr/>
          </p:nvCxnSpPr>
          <p:spPr>
            <a:xfrm>
              <a:off x="2286000" y="5555673"/>
              <a:ext cx="3463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72E50E0-9604-4D55-A294-334EBC83576A}"/>
                </a:ext>
              </a:extLst>
            </p:cNvPr>
            <p:cNvCxnSpPr>
              <a:cxnSpLocks/>
            </p:cNvCxnSpPr>
            <p:nvPr/>
          </p:nvCxnSpPr>
          <p:spPr>
            <a:xfrm>
              <a:off x="2618509" y="5541818"/>
              <a:ext cx="207818" cy="568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E94B676-8178-4708-8411-28EDAAF40C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6327" y="5013126"/>
              <a:ext cx="152400" cy="1096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A78328-DAAF-4FC9-BC8A-F1D187B6DC41}"/>
                </a:ext>
              </a:extLst>
            </p:cNvPr>
            <p:cNvCxnSpPr>
              <a:cxnSpLocks/>
            </p:cNvCxnSpPr>
            <p:nvPr/>
          </p:nvCxnSpPr>
          <p:spPr>
            <a:xfrm>
              <a:off x="2978726" y="5016251"/>
              <a:ext cx="48525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7A03013-D5F1-4529-BB5C-B60773B631BD}"/>
              </a:ext>
            </a:extLst>
          </p:cNvPr>
          <p:cNvGrpSpPr/>
          <p:nvPr/>
        </p:nvGrpSpPr>
        <p:grpSpPr>
          <a:xfrm>
            <a:off x="5749638" y="1444043"/>
            <a:ext cx="5721923" cy="1015664"/>
            <a:chOff x="2490047" y="5013126"/>
            <a:chExt cx="5462135" cy="109672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4AE7ED-41FC-41BB-ACBD-45EE323ECF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0047" y="5555673"/>
              <a:ext cx="142317" cy="58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DB0096-31A3-4802-B229-29C6247E3F1C}"/>
                </a:ext>
              </a:extLst>
            </p:cNvPr>
            <p:cNvCxnSpPr>
              <a:cxnSpLocks/>
            </p:cNvCxnSpPr>
            <p:nvPr/>
          </p:nvCxnSpPr>
          <p:spPr>
            <a:xfrm>
              <a:off x="2618509" y="5541818"/>
              <a:ext cx="207818" cy="568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5027896-8844-432A-97EB-FD7530DA2E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6327" y="5013126"/>
              <a:ext cx="152400" cy="1096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41CDA0-6962-41F1-95B6-4918A873F4F9}"/>
                </a:ext>
              </a:extLst>
            </p:cNvPr>
            <p:cNvCxnSpPr>
              <a:cxnSpLocks/>
            </p:cNvCxnSpPr>
            <p:nvPr/>
          </p:nvCxnSpPr>
          <p:spPr>
            <a:xfrm>
              <a:off x="2978726" y="5016251"/>
              <a:ext cx="49734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B595F4F-3D3B-4284-BAB6-2AE7A57B1103}"/>
              </a:ext>
            </a:extLst>
          </p:cNvPr>
          <p:cNvSpPr txBox="1"/>
          <p:nvPr/>
        </p:nvSpPr>
        <p:spPr>
          <a:xfrm>
            <a:off x="319314" y="4113520"/>
            <a:ext cx="11771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			             U		                                                                                  14.05  x  10</a:t>
            </a:r>
            <a:r>
              <a:rPr lang="en-US" sz="2000" baseline="30000" dirty="0"/>
              <a:t>15</a:t>
            </a:r>
            <a:r>
              <a:rPr lang="en-US" sz="2000" dirty="0"/>
              <a:t>  ft</a:t>
            </a:r>
            <a:r>
              <a:rPr lang="en-US" sz="2000" baseline="30000" dirty="0"/>
              <a:t>3</a:t>
            </a:r>
            <a:r>
              <a:rPr lang="en-US" sz="2000" dirty="0"/>
              <a:t>/sec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Vel</a:t>
            </a:r>
            <a:r>
              <a:rPr lang="en-US" sz="2000" baseline="-25000" dirty="0"/>
              <a:t>Apogee</a:t>
            </a:r>
            <a:r>
              <a:rPr lang="en-US" sz="2000" dirty="0"/>
              <a:t>  =            2  *  ( E   +   --------------------   )   =             2  *   (- 295,118,467 ft</a:t>
            </a:r>
            <a:r>
              <a:rPr lang="en-US" sz="2000" baseline="30000" dirty="0"/>
              <a:t>2</a:t>
            </a:r>
            <a:r>
              <a:rPr lang="en-US" sz="2000" dirty="0"/>
              <a:t>/sec</a:t>
            </a:r>
            <a:r>
              <a:rPr lang="en-US" sz="2000" baseline="30000" dirty="0"/>
              <a:t>2</a:t>
            </a:r>
            <a:r>
              <a:rPr lang="en-US" sz="2000" dirty="0"/>
              <a:t>   +    --------------------------    )		                   Perigee Radius 						       26,180,000 ft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Vel</a:t>
            </a:r>
            <a:r>
              <a:rPr lang="en-US" sz="2000" b="1" baseline="-25000" dirty="0">
                <a:solidFill>
                  <a:srgbClr val="FF0000"/>
                </a:solidFill>
              </a:rPr>
              <a:t>Apogee</a:t>
            </a:r>
            <a:r>
              <a:rPr lang="en-US" sz="2000" b="1" dirty="0">
                <a:solidFill>
                  <a:srgbClr val="FF0000"/>
                </a:solidFill>
              </a:rPr>
              <a:t>  =   21,980  ft/sec   =    14,986  MPH   </a:t>
            </a:r>
          </a:p>
          <a:p>
            <a:endParaRPr lang="en-US" sz="20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3E1C0E-2D76-4FCD-85C6-3F5A531338A2}"/>
              </a:ext>
            </a:extLst>
          </p:cNvPr>
          <p:cNvGrpSpPr/>
          <p:nvPr/>
        </p:nvGrpSpPr>
        <p:grpSpPr>
          <a:xfrm>
            <a:off x="1567261" y="4067352"/>
            <a:ext cx="3822157" cy="1015664"/>
            <a:chOff x="2286000" y="5013126"/>
            <a:chExt cx="5712536" cy="1096728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A8ADFCA-3B1F-488D-ABD3-53AEE8BB3C56}"/>
                </a:ext>
              </a:extLst>
            </p:cNvPr>
            <p:cNvCxnSpPr/>
            <p:nvPr/>
          </p:nvCxnSpPr>
          <p:spPr>
            <a:xfrm>
              <a:off x="2286000" y="5555673"/>
              <a:ext cx="3463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139D40D-A13A-4D81-BFDB-C5A84FA9026B}"/>
                </a:ext>
              </a:extLst>
            </p:cNvPr>
            <p:cNvCxnSpPr>
              <a:cxnSpLocks/>
            </p:cNvCxnSpPr>
            <p:nvPr/>
          </p:nvCxnSpPr>
          <p:spPr>
            <a:xfrm>
              <a:off x="2618509" y="5541818"/>
              <a:ext cx="207818" cy="568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E7BC25-B309-4BFD-B4ED-95041D49A3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6327" y="5013126"/>
              <a:ext cx="152400" cy="1096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987FE13-7FBB-470F-8DED-AF1B648170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78726" y="5013126"/>
              <a:ext cx="5019810" cy="31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4B600F-36D7-4025-BAEA-524B5A43194B}"/>
              </a:ext>
            </a:extLst>
          </p:cNvPr>
          <p:cNvGrpSpPr/>
          <p:nvPr/>
        </p:nvGrpSpPr>
        <p:grpSpPr>
          <a:xfrm>
            <a:off x="5631877" y="4061965"/>
            <a:ext cx="5721923" cy="1015664"/>
            <a:chOff x="2490047" y="5013126"/>
            <a:chExt cx="5462135" cy="109672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BA86A5C-185F-40E7-B75D-44AC846B92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0047" y="5555673"/>
              <a:ext cx="142317" cy="58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486A96A-B861-417E-924A-72313DE87714}"/>
                </a:ext>
              </a:extLst>
            </p:cNvPr>
            <p:cNvCxnSpPr>
              <a:cxnSpLocks/>
            </p:cNvCxnSpPr>
            <p:nvPr/>
          </p:nvCxnSpPr>
          <p:spPr>
            <a:xfrm>
              <a:off x="2618509" y="5541818"/>
              <a:ext cx="207818" cy="568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028EE26-1373-4AAE-B498-A4A2450C9E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6327" y="5013126"/>
              <a:ext cx="152400" cy="1096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2DBE50E-CA5F-4955-95DC-3B2B2497C50A}"/>
                </a:ext>
              </a:extLst>
            </p:cNvPr>
            <p:cNvCxnSpPr>
              <a:cxnSpLocks/>
            </p:cNvCxnSpPr>
            <p:nvPr/>
          </p:nvCxnSpPr>
          <p:spPr>
            <a:xfrm>
              <a:off x="2978726" y="5016251"/>
              <a:ext cx="49734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5060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90B9B1-BB1B-4DC4-B1DF-438D33C6B8F2}"/>
              </a:ext>
            </a:extLst>
          </p:cNvPr>
          <p:cNvSpPr txBox="1"/>
          <p:nvPr/>
        </p:nvSpPr>
        <p:spPr>
          <a:xfrm>
            <a:off x="1087211" y="221205"/>
            <a:ext cx="9781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Calculate the orbital energy of an elliptical orbit that has a perigee of 700 mi and an apogee of 2,000 mi.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DC40A-F619-4F3B-AC20-6168AD929FD2}"/>
              </a:ext>
            </a:extLst>
          </p:cNvPr>
          <p:cNvSpPr txBox="1"/>
          <p:nvPr/>
        </p:nvSpPr>
        <p:spPr>
          <a:xfrm>
            <a:off x="1849210" y="1316176"/>
            <a:ext cx="82573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– convert the altitudes to feet: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Perigee Altitude   =    700 mi  *   5,280 ft/mi    =  3,696,000  ft</a:t>
            </a:r>
          </a:p>
          <a:p>
            <a:r>
              <a:rPr lang="en-US" dirty="0"/>
              <a:t>	Apogee Altitude   =   2,000 mi   *   5,280 ft/mi   =   10,560,000  ft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Next – calculate the heights above the center of the earth:</a:t>
            </a:r>
          </a:p>
          <a:p>
            <a:endParaRPr lang="en-US" dirty="0"/>
          </a:p>
          <a:p>
            <a:r>
              <a:rPr lang="en-US" dirty="0"/>
              <a:t>	Perigee Radius  =  3,696,000 ft   +   20,900,000  ft   =   24,596,000  ft</a:t>
            </a:r>
          </a:p>
          <a:p>
            <a:r>
              <a:rPr lang="en-US" dirty="0"/>
              <a:t>	Apogee Radius  =  10,560,000 ft   +   20,900,000  ft   =   31,460,000  ft</a:t>
            </a:r>
          </a:p>
          <a:p>
            <a:endParaRPr lang="en-US" dirty="0"/>
          </a:p>
          <a:p>
            <a:r>
              <a:rPr lang="en-US" dirty="0"/>
              <a:t>Next – calculate the major axis (2a) of the ellipse:</a:t>
            </a:r>
          </a:p>
          <a:p>
            <a:endParaRPr lang="en-US" dirty="0"/>
          </a:p>
          <a:p>
            <a:r>
              <a:rPr lang="en-US" dirty="0"/>
              <a:t>	2a  =  24,596,000  ft   +   31,460,000  ft   =   56,056,000  ft</a:t>
            </a:r>
          </a:p>
          <a:p>
            <a:endParaRPr lang="en-US" dirty="0"/>
          </a:p>
          <a:p>
            <a:r>
              <a:rPr lang="en-US" dirty="0"/>
              <a:t>Finally – Calculate the energy (E):</a:t>
            </a:r>
          </a:p>
          <a:p>
            <a:endParaRPr lang="en-US" dirty="0"/>
          </a:p>
          <a:p>
            <a:r>
              <a:rPr lang="en-US" dirty="0"/>
              <a:t>	              14.05 x 10</a:t>
            </a:r>
            <a:r>
              <a:rPr lang="en-US" baseline="30000" dirty="0"/>
              <a:t>15</a:t>
            </a:r>
            <a:r>
              <a:rPr lang="en-US" dirty="0"/>
              <a:t>  ft</a:t>
            </a:r>
            <a:r>
              <a:rPr lang="en-US" baseline="30000" dirty="0"/>
              <a:t>3</a:t>
            </a:r>
            <a:r>
              <a:rPr lang="en-US" dirty="0"/>
              <a:t>/sec</a:t>
            </a:r>
            <a:r>
              <a:rPr lang="en-US" baseline="30000" dirty="0"/>
              <a:t>2</a:t>
            </a:r>
            <a:r>
              <a:rPr lang="en-US" dirty="0"/>
              <a:t>	</a:t>
            </a:r>
          </a:p>
          <a:p>
            <a:r>
              <a:rPr lang="en-US" dirty="0"/>
              <a:t>	E   =  -   -----------------------------     =     </a:t>
            </a:r>
            <a:r>
              <a:rPr lang="en-US" b="1" dirty="0"/>
              <a:t>-  250,642,215  ft</a:t>
            </a:r>
            <a:r>
              <a:rPr lang="en-US" b="1" baseline="30000" dirty="0"/>
              <a:t>2</a:t>
            </a:r>
            <a:r>
              <a:rPr lang="en-US" b="1" dirty="0"/>
              <a:t>/sec</a:t>
            </a:r>
            <a:r>
              <a:rPr lang="en-US" b="1" baseline="30000" dirty="0"/>
              <a:t>2</a:t>
            </a:r>
            <a:r>
              <a:rPr lang="en-US" b="1" dirty="0"/>
              <a:t>  </a:t>
            </a:r>
          </a:p>
          <a:p>
            <a:r>
              <a:rPr lang="en-US" dirty="0"/>
              <a:t>	                     56,056,000 ft</a:t>
            </a:r>
          </a:p>
        </p:txBody>
      </p:sp>
    </p:spTree>
    <p:extLst>
      <p:ext uri="{BB962C8B-B14F-4D97-AF65-F5344CB8AC3E}">
        <p14:creationId xmlns:p14="http://schemas.microsoft.com/office/powerpoint/2010/main" val="163721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185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7</cp:revision>
  <dcterms:created xsi:type="dcterms:W3CDTF">2018-04-04T21:26:00Z</dcterms:created>
  <dcterms:modified xsi:type="dcterms:W3CDTF">2018-07-17T01:10:21Z</dcterms:modified>
</cp:coreProperties>
</file>